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51"/>
    <p:restoredTop sz="94650"/>
  </p:normalViewPr>
  <p:slideViewPr>
    <p:cSldViewPr snapToGrid="0">
      <p:cViewPr varScale="1">
        <p:scale>
          <a:sx n="115" d="100"/>
          <a:sy n="115" d="100"/>
        </p:scale>
        <p:origin x="584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6D8D1-665B-4547-874B-8C3AB8A8DF4D}" type="datetimeFigureOut">
              <a:rPr lang="en-GB" smtClean="0"/>
              <a:t>13/01/2025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0DD89D-4B9B-814C-B0F0-B7C55B2DB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358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299AA-75B1-8CBB-BDC4-E216E417DC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8FC9A1-2D8E-9BDB-08E2-3B17EC45D8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E0032-FC5B-C3B4-6140-5E6BAA220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DA247-9E0D-F341-AAAA-69E66BFBDB44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E4586-E02B-71B2-B7F2-DE261FDC1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1AF5A-C0B0-6518-D882-F3A00172E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287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E2081-A836-D609-D038-867089B65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5C55C5-F605-2838-1DFC-14E1D14936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DB43B-9290-6813-02B2-8E3E46816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8813-4146-B745-97E5-92F896D92A9A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DFC89-1B12-1C51-7565-C9F9DAB94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DA7FB-4706-F2E2-2F05-6CE8A2A7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80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4E467D-73FD-1F18-7B64-DB61366AD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54E405-15DA-A8C7-218C-F1D4D1FBAB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A35B1-C5C3-30C5-242C-8CD729AC6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243CB-404E-2E48-B63B-7B0C7928B1D8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6735A-F786-D2ED-484E-A0966D249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1D4C6-B280-8AEF-DD08-AFA31806B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298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70F33-4A64-0651-4614-94E9B128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BCA9A-93CD-CFDD-648D-6EBFBD0B1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5EA4F-C0AB-DECA-794C-6DB5A68D7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72FA9-3D5F-A849-8E19-AB355DDB51DC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AC508-A55A-488B-B422-643DECC6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1894B-0B40-279F-FF88-F63210DCD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07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8A3F6-1485-FC8B-D8BB-FE59B5237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F6668-A5A5-374F-1E14-25BFC9A64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B1A3D-D232-C399-BBCE-EF373239D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2C4-1478-3D4B-8C03-ECF5CC4A4B85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4C3C95-B896-3C58-17EB-84D8B9CB7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5352D-E454-E4C5-DA4D-52F1498E0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57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75CDA-1119-15CE-C3D6-C77DDD372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EC491-4426-AD11-04C7-A754DDF19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BAE3B4-F2B5-9495-D98F-589685D1A1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32625-2C80-2ADF-3ABD-AC0CDD882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B87B-0634-DB49-8D56-FBB7F1479AB4}" type="datetime1">
              <a:rPr lang="en-IE" smtClean="0"/>
              <a:t>13/01/2025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E018AA-CE49-7CA2-8351-BF0F5E3A0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93CE8E-C3D8-8FF9-CBC7-5F7D49162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54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B73F6-031C-402D-DE7C-87FDEA22A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F94E1F-E958-BED6-64EC-1A7A12025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16AA2-FE6E-81FC-46DF-DFB33D9462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98659D-0CA0-9E76-15F5-6AFC728E43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5B22A-4E38-6921-A33B-4D637302A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B770FE-757B-5A6E-7439-AD80BBBE8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E279C-B52A-A442-9BF6-490AFCDED662}" type="datetime1">
              <a:rPr lang="en-IE" smtClean="0"/>
              <a:t>13/01/2025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68DCD5-4EF5-78F5-100D-922A4A131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AF12D9-C45F-C4ED-836E-C816F8CA3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549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1952E-190D-BDF5-864D-45DB1FE34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557054-E165-CBA4-E449-FD701182E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D6401-7EFE-E541-ACE5-B023CEE957A6}" type="datetime1">
              <a:rPr lang="en-IE" smtClean="0"/>
              <a:t>13/01/2025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C2E257-4ED2-880D-845F-B454FEA7B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DFA44F-1E89-04FE-6C2D-0339200B4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0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55F18E-EC28-8983-112F-8CCE3408C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8181F-9A2E-8E4C-A2BF-F29AC6A23C5C}" type="datetime1">
              <a:rPr lang="en-IE" smtClean="0"/>
              <a:t>13/01/2025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84D06C-064C-71FC-20AC-E281477A9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3BA6D3-6A52-4AC0-8CE2-0CBFFC31D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617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88FB3-3AE2-32D3-182A-919BAC904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9D956-766A-EC12-D2AA-402082CD6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81AEFA-6E8F-5032-7458-19FB95504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5FD5BE-42AF-CB85-6455-F15C92A3A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35A2-0AFE-D14D-BC9F-160490D3F02A}" type="datetime1">
              <a:rPr lang="en-IE" smtClean="0"/>
              <a:t>13/01/2025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CFC7D-6C9B-8E4E-AB27-8A5389867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73150-8981-D2B4-2D2F-9E8F8570B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20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FB0FD-A6EC-C92D-FAC6-CE377418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9B7AA5-23B9-567A-164E-D5BF00B53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20810A-B571-31FF-36E0-1F41F9E4B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B0BA70-DB43-432E-CF8A-46AD1FFC4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37F80-0EF1-7C46-85C1-5C05940B77A4}" type="datetime1">
              <a:rPr lang="en-IE" smtClean="0"/>
              <a:t>13/01/2025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EC345-840C-3AE5-FF1E-D876964F8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D8038-01CA-CE6E-092B-055B33CD6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12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"/>
            <a:lum/>
          </a:blip>
          <a:srcRect/>
          <a:stretch>
            <a:fillRect l="16000" t="4000" r="15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A8CD52-06ED-EBB7-2DEC-19D759ACA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3BF1D-8225-152A-E42E-CB2F0D2FD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0B587-D4D0-48EE-67A7-B2DBF19380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208F4-71A0-BD45-A2A8-2C20AD534478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3CAC5-6BEA-DF90-CF7F-5D51C2B7C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A65A7-F3E4-1C36-48CF-F76FEB233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67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news/2019/jan/28/can-we-ditch-intensive-farming-and-still-feed-the-world" TargetMode="External"/><Relationship Id="rId2" Type="http://schemas.openxmlformats.org/officeDocument/2006/relationships/hyperlink" Target="https://www.wfp.org/news/hunger-numbers-stubbornly-high-three-consecutive-years-global-crises-deepen-un-report#:~:text=The%20report%20highlights%20that%20access,amid%20the%20COVID%2D19%20pandemic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ao.org/family-farming/detail/en/c/1412923/" TargetMode="External"/><Relationship Id="rId4" Type="http://schemas.openxmlformats.org/officeDocument/2006/relationships/hyperlink" Target="https://afsafrica.org/wp-content/uploads/2020/12/yve_compressed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8" name="Rectangle 1047">
            <a:extLst>
              <a:ext uri="{FF2B5EF4-FFF2-40B4-BE49-F238E27FC236}">
                <a16:creationId xmlns:a16="http://schemas.microsoft.com/office/drawing/2014/main" id="{6DBF50F6-DD88-4D9F-B7D3-79B98998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0" name="Rectangle 1049">
            <a:extLst>
              <a:ext uri="{FF2B5EF4-FFF2-40B4-BE49-F238E27FC236}">
                <a16:creationId xmlns:a16="http://schemas.microsoft.com/office/drawing/2014/main" id="{916BBDC2-6929-469E-B7C4-A03E77BF9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EFBB9F-7338-31C9-9BDD-EBECE66ED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672" y="5434228"/>
            <a:ext cx="10640754" cy="775845"/>
          </a:xfrm>
        </p:spPr>
        <p:txBody>
          <a:bodyPr anchor="ctr">
            <a:normAutofit/>
          </a:bodyPr>
          <a:lstStyle/>
          <a:p>
            <a:pPr algn="l"/>
            <a:r>
              <a:rPr lang="en-GB" sz="4000" dirty="0" err="1">
                <a:solidFill>
                  <a:schemeClr val="tx2"/>
                </a:solidFill>
              </a:rPr>
              <a:t>Agricoltura</a:t>
            </a:r>
            <a:r>
              <a:rPr lang="en-GB" sz="4000" dirty="0">
                <a:solidFill>
                  <a:schemeClr val="tx2"/>
                </a:solidFill>
              </a:rPr>
              <a:t> </a:t>
            </a:r>
            <a:r>
              <a:rPr lang="en-GB" sz="4000" dirty="0" err="1">
                <a:solidFill>
                  <a:schemeClr val="tx2"/>
                </a:solidFill>
              </a:rPr>
              <a:t>circolare</a:t>
            </a:r>
            <a:r>
              <a:rPr lang="en-GB" sz="4000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52CB54-A134-2EE2-52B5-06BDD2FE9C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672" y="4980231"/>
            <a:ext cx="9163757" cy="450447"/>
          </a:xfrm>
        </p:spPr>
        <p:txBody>
          <a:bodyPr anchor="ctr">
            <a:normAutofit/>
          </a:bodyPr>
          <a:lstStyle/>
          <a:p>
            <a:pPr algn="l"/>
            <a:r>
              <a:rPr lang="en-GB" sz="2000" dirty="0" err="1">
                <a:solidFill>
                  <a:schemeClr val="tx2"/>
                </a:solidFill>
              </a:rPr>
              <a:t>Esercizi</a:t>
            </a:r>
            <a:r>
              <a:rPr lang="en-GB" sz="2000" dirty="0">
                <a:solidFill>
                  <a:schemeClr val="tx2"/>
                </a:solidFill>
              </a:rPr>
              <a:t> in </a:t>
            </a:r>
            <a:r>
              <a:rPr lang="en-GB" sz="2000" dirty="0" err="1">
                <a:solidFill>
                  <a:schemeClr val="tx2"/>
                </a:solidFill>
              </a:rPr>
              <a:t>classe</a:t>
            </a:r>
            <a:endParaRPr lang="en-GB" sz="2000" dirty="0">
              <a:solidFill>
                <a:schemeClr val="tx2"/>
              </a:solidFill>
            </a:endParaRPr>
          </a:p>
        </p:txBody>
      </p:sp>
      <p:grpSp>
        <p:nvGrpSpPr>
          <p:cNvPr id="1052" name="Group 1051">
            <a:extLst>
              <a:ext uri="{FF2B5EF4-FFF2-40B4-BE49-F238E27FC236}">
                <a16:creationId xmlns:a16="http://schemas.microsoft.com/office/drawing/2014/main" id="{C344E6B5-C9F5-4338-9E33-003B123731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 flipH="1">
            <a:off x="-176402" y="170309"/>
            <a:ext cx="2514948" cy="2174333"/>
            <a:chOff x="-305" y="-4155"/>
            <a:chExt cx="2514948" cy="2174333"/>
          </a:xfrm>
        </p:grpSpPr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C90B0F8D-9E81-4DE8-95D5-1A26E9390D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830BA43A-83E9-4C67-92A6-F247FB3700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92F3A0CC-EBFE-405D-B0C0-27DE361ED5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DF2E853E-B55A-4FFD-B90E-6FB4F31BD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37" name="Video 1036" descr="Windmills">
            <a:extLst>
              <a:ext uri="{FF2B5EF4-FFF2-40B4-BE49-F238E27FC236}">
                <a16:creationId xmlns:a16="http://schemas.microsoft.com/office/drawing/2014/main" id="{A757FCA5-CFE9-7976-7C31-5B9A39101E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1" b="1"/>
          <a:stretch/>
        </p:blipFill>
        <p:spPr>
          <a:xfrm>
            <a:off x="2899877" y="445153"/>
            <a:ext cx="6392247" cy="3585427"/>
          </a:xfrm>
          <a:prstGeom prst="rect">
            <a:avLst/>
          </a:prstGeom>
        </p:spPr>
      </p:pic>
      <p:grpSp>
        <p:nvGrpSpPr>
          <p:cNvPr id="1058" name="Group 1057">
            <a:extLst>
              <a:ext uri="{FF2B5EF4-FFF2-40B4-BE49-F238E27FC236}">
                <a16:creationId xmlns:a16="http://schemas.microsoft.com/office/drawing/2014/main" id="{FDFEDBF7-8E2C-46B8-9095-AE1D77E21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130554" y="4560733"/>
            <a:ext cx="3061445" cy="2297266"/>
            <a:chOff x="-305" y="-1"/>
            <a:chExt cx="3832880" cy="2876136"/>
          </a:xfrm>
        </p:grpSpPr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60202872-FBB0-4F11-BC49-9FB400B21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0DEB2F40-D411-4D44-9638-AE0342C7F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507F7D91-A991-4196-AF73-327E04B562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178739A9-E67C-40E5-9468-0A68AEC54E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2" descr="Circle2">
            <a:extLst>
              <a:ext uri="{FF2B5EF4-FFF2-40B4-BE49-F238E27FC236}">
                <a16:creationId xmlns:a16="http://schemas.microsoft.com/office/drawing/2014/main" id="{EF4C6B2C-940C-574E-7B92-B5C29C49B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921" y="5455921"/>
            <a:ext cx="1402080" cy="140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70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8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video>
              <p:cMediaNode vol="83333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3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8DB5-3568-992C-49B9-55E5D7BB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Agricoltura</a:t>
            </a:r>
            <a:r>
              <a:rPr lang="en-GB" b="1" dirty="0"/>
              <a:t> </a:t>
            </a:r>
            <a:r>
              <a:rPr lang="en-GB" b="1" dirty="0" err="1"/>
              <a:t>su</a:t>
            </a:r>
            <a:r>
              <a:rPr lang="en-GB" b="1" dirty="0"/>
              <a:t> scala </a:t>
            </a:r>
            <a:r>
              <a:rPr lang="en-GB" b="1" dirty="0" err="1"/>
              <a:t>industriale</a:t>
            </a:r>
            <a:endParaRPr lang="en-GB" b="1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E2E1C62-E160-F939-1B21-C075ECC53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25563"/>
          </a:xfrm>
        </p:spPr>
        <p:txBody>
          <a:bodyPr/>
          <a:lstStyle/>
          <a:p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Elencare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vantaggi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gli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svantaggi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della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scala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industriale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Identificare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espressioni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le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considerazioni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contenute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negli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articoli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3733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AC6CB-9C50-FE40-BD08-4B8727242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77720"/>
            <a:ext cx="10515600" cy="1325563"/>
          </a:xfrm>
        </p:spPr>
        <p:txBody>
          <a:bodyPr/>
          <a:lstStyle/>
          <a:p>
            <a:pPr algn="ctr"/>
            <a:r>
              <a:rPr lang="en-GB" b="1" dirty="0" err="1"/>
              <a:t>Piccole</a:t>
            </a:r>
            <a:r>
              <a:rPr lang="en-GB" b="1" dirty="0"/>
              <a:t> </a:t>
            </a:r>
            <a:r>
              <a:rPr lang="en-GB" b="1" dirty="0" err="1"/>
              <a:t>aziende</a:t>
            </a:r>
            <a:r>
              <a:rPr lang="en-GB" b="1" dirty="0"/>
              <a:t> </a:t>
            </a:r>
            <a:r>
              <a:rPr lang="en-GB" b="1" dirty="0" err="1"/>
              <a:t>agricole</a:t>
            </a:r>
            <a:r>
              <a:rPr lang="en-GB" b="1" dirty="0"/>
              <a:t> a </a:t>
            </a:r>
            <a:r>
              <a:rPr lang="en-GB" b="1" dirty="0" err="1"/>
              <a:t>conduzione</a:t>
            </a:r>
            <a:r>
              <a:rPr lang="en-GB" b="1" dirty="0"/>
              <a:t> </a:t>
            </a:r>
            <a:r>
              <a:rPr lang="en-GB" b="1" dirty="0" err="1"/>
              <a:t>familiare</a:t>
            </a:r>
            <a:endParaRPr lang="en-GB" b="1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DCD0D4BB-9DFE-1C1A-F55C-381257568045}"/>
              </a:ext>
            </a:extLst>
          </p:cNvPr>
          <p:cNvSpPr txBox="1">
            <a:spLocks/>
          </p:cNvSpPr>
          <p:nvPr/>
        </p:nvSpPr>
        <p:spPr>
          <a:xfrm>
            <a:off x="838200" y="23497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Elencare i vantaggi e gli svantaggi della scala industriale. </a:t>
            </a:r>
          </a:p>
          <a:p>
            <a:r>
              <a:rPr lang="en-IE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Identificare le espressioni e le considerazioni contenute negli articoli.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5060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951"/>
            <a:ext cx="10515600" cy="1852531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Esercizio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4: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Dibattito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880958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98988-3899-CFD9-298F-08BD2BB0D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476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Agricoltura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larga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scala vs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piccole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aziende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agricole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conduzione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familiare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514B3-2F11-5EA4-0F4B-763789FDC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6850"/>
            <a:ext cx="10759068" cy="5094964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Scegliete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capogruppo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Nel vostro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delineate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l'argomentazione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la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vostra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discussione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Cercate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considerare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argomentazioni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del vostro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avversario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Come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potreste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controbattere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argomentazioni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membri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Pensate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all'ordine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cui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parlerete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il vostro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al modo in cui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argomenti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susseguono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pronti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confutare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argomenti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sollevati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dall'opposizione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Prendete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appunti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mentre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l'avversario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parla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aggiungete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vostre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argomentazioni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durante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dibattito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Lanciate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moneta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scegliere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quale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parlerà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primo.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dibattito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inizierà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 il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capogruppo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vinto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lancio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monetina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dibattito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continuerà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 il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rappresentante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squadra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avversaria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squadre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alterneranno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parlare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capogruppo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ogni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squadra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verrà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offerta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possibilità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ribattere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fine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un’ultima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volta. 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voterà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decidere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quale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squadra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un'argomentazione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più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convincente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dibattito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78445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7B064-C102-3562-73B5-1CB6F7C86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3 </a:t>
            </a:r>
            <a:r>
              <a:rPr lang="en-GB" b="1" dirty="0" err="1"/>
              <a:t>Articoli</a:t>
            </a:r>
            <a:endParaRPr lang="en-GB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353BA0F-1B9A-29EF-2057-4C3FF9065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IE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Hunger numbers stubbornly high for three consecutive years as global crises deepen: UN report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disponibile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presso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https://www.wfp.org/news/hunger-numbers-stubbornly-high-three-consecutive-years-global-crises-deepen-un report#:~:text=The%20report%20highlights%20that%20access,amid%20the%20COVID%2D19%20pandemic</a:t>
            </a:r>
            <a:r>
              <a:rPr lang="en-IE" dirty="0">
                <a:effectLst/>
              </a:rPr>
              <a:t> </a:t>
            </a:r>
          </a:p>
          <a:p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IE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we ditch intensive farming - and still feed the world?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disponibile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presso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https://www.theguardian.com/news/2019/jan/28/can-we-ditch-intensive-farming-and-still-feed-the-world</a:t>
            </a:r>
            <a:r>
              <a:rPr lang="en-IE" dirty="0">
                <a:effectLst/>
              </a:rPr>
              <a:t> </a:t>
            </a:r>
          </a:p>
          <a:p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IE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Agroecological training on biofertilisers improves women’s livelihoods in Togo”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disponibile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presso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https://afsafrica.org/wp-content/uploads/2020/12/yve_compressed.pdf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https://www.fao.org/family-farming/detail/en/c/1412923/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86292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141A7-1B2F-C879-F521-AADB1FA06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51" y="244942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Esercizio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1: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Discussione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classe</a:t>
            </a:r>
            <a:b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6957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5D246-79F7-53C7-040C-12EE4FBB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Hunger numbers stubbornly high for three consecutive years as global crises deepen: UN report</a:t>
            </a:r>
            <a:endParaRPr lang="en-GB" sz="32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3E8B1-68D9-37A4-BBE1-6B2514B75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principali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evidenziati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Pensate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possano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essere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risolti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fattori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esterni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potrebbero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aggravare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questi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ad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esempio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l'aumento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popolazione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la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disponibilità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terra,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l'aumento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temperature,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ecc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Cosa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possono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fare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governi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affrontare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questi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007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A9B02-4F90-EACF-80DE-BB31DA4C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we ditch intensive farming- and still feed the world?</a:t>
            </a:r>
            <a:endParaRPr lang="en-GB" sz="32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ED02E-A557-150E-7457-A907D34E3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L'articolo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 un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tono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preoccupante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ottimista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erano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principali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preoccupazioni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Pensate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soluzioni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individuate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possano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risolvere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individuati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vengono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possibili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soluzioni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2542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7EDD8-FF8E-DA73-8DDB-1A4424AAF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Agroecological training on biofertilisers improves women’s livelihoods in Togo</a:t>
            </a:r>
            <a:endParaRPr lang="en-GB" sz="32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5A2F9-7CBB-3E8F-3A2D-851365045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è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il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Cosa ha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causato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il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Questa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soluzione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risolve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completamente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il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C'è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qualcos'altro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potrebbe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cambiare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loro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situazione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ad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esempio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finanziamenti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istruzione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accesso ai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mercati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vendere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prodotti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ecc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5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456D3-16EF-EFBE-70C5-46B1545BA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60811"/>
            <a:ext cx="10515600" cy="2635528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Esercizio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2: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Allineamento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agli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Obiettivi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Sviluppo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Sostenibile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Nazioni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Unite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738135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67D35-64D5-F865-2562-88D0A712E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SDGs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rilevanti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il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studio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dell'agroecologia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Togo e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perché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3200" dirty="0"/>
          </a:p>
        </p:txBody>
      </p:sp>
      <p:pic>
        <p:nvPicPr>
          <p:cNvPr id="4" name="Content Placeholder 3" descr="A chart of goals with icons&#10;&#10;Description automatically generated with medium confidence">
            <a:extLst>
              <a:ext uri="{FF2B5EF4-FFF2-40B4-BE49-F238E27FC236}">
                <a16:creationId xmlns:a16="http://schemas.microsoft.com/office/drawing/2014/main" id="{B59F6875-6E81-7435-6D9C-70AA3DBBA8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11870"/>
            <a:ext cx="8229600" cy="4881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5132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61172"/>
            <a:ext cx="10515600" cy="2900745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Esercizio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3: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L'agricoltura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scala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industriale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piccole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aziende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conduzione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familiare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824438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</TotalTime>
  <Words>572</Words>
  <Application>Microsoft Macintosh PowerPoint</Application>
  <PresentationFormat>Widescreen</PresentationFormat>
  <Paragraphs>43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Agricoltura circolare </vt:lpstr>
      <vt:lpstr>3 Articoli</vt:lpstr>
      <vt:lpstr>Esercizio 1: Discussione in classe  </vt:lpstr>
      <vt:lpstr>Hunger numbers stubbornly high for three consecutive years as global crises deepen: UN report</vt:lpstr>
      <vt:lpstr>Can we ditch intensive farming- and still feed the world?</vt:lpstr>
      <vt:lpstr>Agroecological training on biofertilisers improves women’s livelihoods in Togo</vt:lpstr>
      <vt:lpstr>Esercizio 2: Allineamento agli Obiettivi di Sviluppo Sostenibile delle Nazioni Unite</vt:lpstr>
      <vt:lpstr>Quali SDGs sono rilevanti per il caso studio dell'agroecologia in Togo e perché?</vt:lpstr>
      <vt:lpstr>Esercizio 3: L'agricoltura su scala industriale contro le piccole aziende a conduzione familiare</vt:lpstr>
      <vt:lpstr>Agricoltura su scala industriale</vt:lpstr>
      <vt:lpstr>Piccole aziende agricole a conduzione familiare</vt:lpstr>
      <vt:lpstr>Esercizio 4: Dibattito in classe </vt:lpstr>
      <vt:lpstr>Agricoltura su larga scala vs piccole aziende agricole a conduzione familiare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Circular Agriculture </dc:title>
  <dc:creator>Whyte, Ann</dc:creator>
  <cp:lastModifiedBy>Letizia Slovogorodski</cp:lastModifiedBy>
  <cp:revision>4</cp:revision>
  <dcterms:created xsi:type="dcterms:W3CDTF">2024-07-25T12:55:12Z</dcterms:created>
  <dcterms:modified xsi:type="dcterms:W3CDTF">2025-01-14T10:40:42Z</dcterms:modified>
</cp:coreProperties>
</file>